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59"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29"/>
    <p:restoredTop sz="94697"/>
  </p:normalViewPr>
  <p:slideViewPr>
    <p:cSldViewPr snapToGrid="0" snapToObjects="1">
      <p:cViewPr varScale="1">
        <p:scale>
          <a:sx n="107" d="100"/>
          <a:sy n="107" d="100"/>
        </p:scale>
        <p:origin x="111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60EF5-D47E-0F49-BDFD-F8C35E6610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10B56-D656-5440-AA79-C03D47A435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E38CD1-430E-4645-B1BA-D9F385D32CCA}"/>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DBE81D86-21CF-C348-9214-ABECE86FA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76C1C-479D-154F-9EBA-E26F1CAA9FB1}"/>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70626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A8157-1821-3F4A-ACFA-5C2EA7929C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47B085-A224-EA47-A868-BCF2350AC0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BFE32-7557-AE44-A790-E15BDC7607D2}"/>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2277D1C6-66C8-1E49-A607-408D7AF66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AC0AF-512B-B149-8386-E001FB332E33}"/>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422813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198D6F-F330-7340-A23D-A7CEB114B7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D5C73D-5E60-D445-B195-9E2100614C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6EA3F-2A31-E34B-B3C3-79CADFDF7F96}"/>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481F16CF-FD33-4E4D-B90F-C11722641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FAC8D-2DF4-F047-A879-878EE198A1A5}"/>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33311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81B23-1BB0-A74D-8664-935E13DEEE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9737A8-4D87-DB45-B4BC-977B78F9D6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47DA9-390A-6A47-A7BD-163C8A1AA106}"/>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815211BC-388C-E340-B910-A9CEF9898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B255C-CF08-8D4E-8F98-F57CE699A677}"/>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137553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FA3C-BA46-1E47-879A-967B4FEF58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15D094-8F2E-8E4F-A8CE-BFB09C657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DA37DC-4AF0-B24D-AC05-5A505D4F9ADE}"/>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32D868AA-AA42-A646-8E29-C762FC46B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95362-1320-A049-A318-165F5BA008F3}"/>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100207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94CF2-4012-CA4A-A25A-5A502329F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7E7904-23BD-2844-8C47-E50C9AF7AC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A8BC1D-93E3-D543-A804-3290FB62FE2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C4A06-FE24-A142-965A-B48B164CA84E}"/>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6" name="Footer Placeholder 5">
            <a:extLst>
              <a:ext uri="{FF2B5EF4-FFF2-40B4-BE49-F238E27FC236}">
                <a16:creationId xmlns:a16="http://schemas.microsoft.com/office/drawing/2014/main" id="{095109BB-6166-BD4B-91E2-F9A58BB19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47CD9-C152-AD43-9F43-AB2026206F32}"/>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55127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91E-C2B4-C147-9BCC-7B380D855D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496930-7CEA-7A42-8B17-4B05FD1B19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30E026-884C-004A-923D-1C42515112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189B2C-81D1-FD40-9246-C3BDE12AC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F32CF2-3942-3A49-B94E-6940EF4D33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05003D-04AF-5C43-A243-98ABFA860D4D}"/>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8" name="Footer Placeholder 7">
            <a:extLst>
              <a:ext uri="{FF2B5EF4-FFF2-40B4-BE49-F238E27FC236}">
                <a16:creationId xmlns:a16="http://schemas.microsoft.com/office/drawing/2014/main" id="{598FF07F-C4DD-624D-9520-4B9B5FC54E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469702-E22A-184D-928E-FCCE114C782F}"/>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103589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405AF-5957-B748-AFA1-43357035FD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09AE40-CAFA-B94B-8D0E-DB0A95FDE2ED}"/>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4" name="Footer Placeholder 3">
            <a:extLst>
              <a:ext uri="{FF2B5EF4-FFF2-40B4-BE49-F238E27FC236}">
                <a16:creationId xmlns:a16="http://schemas.microsoft.com/office/drawing/2014/main" id="{130C918B-030B-5C47-AE83-9E7A40499E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971765-1E8A-944B-8F2A-C090A8F61144}"/>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224101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0D77D-7BDD-B344-A053-82E30D43474A}"/>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3" name="Footer Placeholder 2">
            <a:extLst>
              <a:ext uri="{FF2B5EF4-FFF2-40B4-BE49-F238E27FC236}">
                <a16:creationId xmlns:a16="http://schemas.microsoft.com/office/drawing/2014/main" id="{84FC44AE-EA8B-1F4C-8976-7FA4BF21DD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8B71E7-3C3D-9F44-9F7F-F32E416B6FA4}"/>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55851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5DFB-A60A-584F-BF08-2C68349D6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FD93B-6438-E04B-B80E-14ECFBF1C2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066C03-A932-E14D-9DC1-BDBADE381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681C8A-696F-9844-9A6E-D181B1260A6B}"/>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6" name="Footer Placeholder 5">
            <a:extLst>
              <a:ext uri="{FF2B5EF4-FFF2-40B4-BE49-F238E27FC236}">
                <a16:creationId xmlns:a16="http://schemas.microsoft.com/office/drawing/2014/main" id="{DFE51C64-77C1-0242-9677-B2B469D72A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DCE6A-9C7A-4742-89A9-888C53AF4EEB}"/>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146385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6A40A-FE22-474A-83B3-341DF6512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E77433-4DB5-504C-AA55-B5000B5FF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9F1DA5-0583-2A47-A7CF-273DD5549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5BADCB-5265-1D48-967A-FED32DF421FB}"/>
              </a:ext>
            </a:extLst>
          </p:cNvPr>
          <p:cNvSpPr>
            <a:spLocks noGrp="1"/>
          </p:cNvSpPr>
          <p:nvPr>
            <p:ph type="dt" sz="half" idx="10"/>
          </p:nvPr>
        </p:nvSpPr>
        <p:spPr/>
        <p:txBody>
          <a:bodyPr/>
          <a:lstStyle/>
          <a:p>
            <a:fld id="{C974E0E7-0FD4-B84B-9E83-489B52B73DB4}" type="datetimeFigureOut">
              <a:rPr lang="en-US" smtClean="0"/>
              <a:t>6/11/21</a:t>
            </a:fld>
            <a:endParaRPr lang="en-US"/>
          </a:p>
        </p:txBody>
      </p:sp>
      <p:sp>
        <p:nvSpPr>
          <p:cNvPr id="6" name="Footer Placeholder 5">
            <a:extLst>
              <a:ext uri="{FF2B5EF4-FFF2-40B4-BE49-F238E27FC236}">
                <a16:creationId xmlns:a16="http://schemas.microsoft.com/office/drawing/2014/main" id="{77749E38-E3AA-1A43-A501-3812AA52F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49FD8A-AEFA-574E-ABAC-752027AFA421}"/>
              </a:ext>
            </a:extLst>
          </p:cNvPr>
          <p:cNvSpPr>
            <a:spLocks noGrp="1"/>
          </p:cNvSpPr>
          <p:nvPr>
            <p:ph type="sldNum" sz="quarter" idx="12"/>
          </p:nvPr>
        </p:nvSpPr>
        <p:spPr/>
        <p:txBody>
          <a:bodyPr/>
          <a:lstStyle/>
          <a:p>
            <a:fld id="{4815FD35-FF91-3544-BC60-1D4878E21C72}" type="slidenum">
              <a:rPr lang="en-US" smtClean="0"/>
              <a:t>‹#›</a:t>
            </a:fld>
            <a:endParaRPr lang="en-US"/>
          </a:p>
        </p:txBody>
      </p:sp>
    </p:spTree>
    <p:extLst>
      <p:ext uri="{BB962C8B-B14F-4D97-AF65-F5344CB8AC3E}">
        <p14:creationId xmlns:p14="http://schemas.microsoft.com/office/powerpoint/2010/main" val="318278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C397B-78D5-4242-9D7A-11769BC8E5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5746E6-7091-6E4F-AC43-E452FD21F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ABE9D-EA08-EB49-912D-B4400E68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4E0E7-0FD4-B84B-9E83-489B52B73DB4}" type="datetimeFigureOut">
              <a:rPr lang="en-US" smtClean="0"/>
              <a:t>6/11/21</a:t>
            </a:fld>
            <a:endParaRPr lang="en-US"/>
          </a:p>
        </p:txBody>
      </p:sp>
      <p:sp>
        <p:nvSpPr>
          <p:cNvPr id="5" name="Footer Placeholder 4">
            <a:extLst>
              <a:ext uri="{FF2B5EF4-FFF2-40B4-BE49-F238E27FC236}">
                <a16:creationId xmlns:a16="http://schemas.microsoft.com/office/drawing/2014/main" id="{64948878-0B1D-6A4E-96A7-1E7259D0DE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0A673A-2831-7949-87AF-AA118496A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5FD35-FF91-3544-BC60-1D4878E21C72}" type="slidenum">
              <a:rPr lang="en-US" smtClean="0"/>
              <a:t>‹#›</a:t>
            </a:fld>
            <a:endParaRPr lang="en-US"/>
          </a:p>
        </p:txBody>
      </p:sp>
    </p:spTree>
    <p:extLst>
      <p:ext uri="{BB962C8B-B14F-4D97-AF65-F5344CB8AC3E}">
        <p14:creationId xmlns:p14="http://schemas.microsoft.com/office/powerpoint/2010/main" val="82467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awteacher.net/free-law-essays/criminal-law/the-jury-system.php" TargetMode="External"/><Relationship Id="rId2" Type="http://schemas.openxmlformats.org/officeDocument/2006/relationships/hyperlink" Target="https://www.gov.uk/jury-service" TargetMode="External"/><Relationship Id="rId1" Type="http://schemas.openxmlformats.org/officeDocument/2006/relationships/slideLayout" Target="../slideLayouts/slideLayout2.xml"/><Relationship Id="rId4" Type="http://schemas.openxmlformats.org/officeDocument/2006/relationships/hyperlink" Target="https://www.youtube.com/watch?v=yQGekF-72xQ&amp;t=2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wteacher.net/free-law-essays/common-law/the-term-lay-people.php" TargetMode="External"/><Relationship Id="rId2" Type="http://schemas.openxmlformats.org/officeDocument/2006/relationships/hyperlink" Target="https://www.gov.uk/become-magistra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lawsociety.org.uk/" TargetMode="External"/><Relationship Id="rId3" Type="http://schemas.openxmlformats.org/officeDocument/2006/relationships/hyperlink" Target="http://www.e-lawresources.co.uk/" TargetMode="External"/><Relationship Id="rId7" Type="http://schemas.openxmlformats.org/officeDocument/2006/relationships/hyperlink" Target="http://www.ials.sas.ac.uk/" TargetMode="External"/><Relationship Id="rId2" Type="http://schemas.openxmlformats.org/officeDocument/2006/relationships/hyperlink" Target="http://www.lawteacher.net/" TargetMode="External"/><Relationship Id="rId1" Type="http://schemas.openxmlformats.org/officeDocument/2006/relationships/slideLayout" Target="../slideLayouts/slideLayout2.xml"/><Relationship Id="rId6" Type="http://schemas.openxmlformats.org/officeDocument/2006/relationships/hyperlink" Target="http://www.studyrocket.co.uk/" TargetMode="External"/><Relationship Id="rId5" Type="http://schemas.openxmlformats.org/officeDocument/2006/relationships/hyperlink" Target="http://www.alevellaw.doomby.com/" TargetMode="External"/><Relationship Id="rId4" Type="http://schemas.openxmlformats.org/officeDocument/2006/relationships/hyperlink" Target="http://www.legalcheek.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qa.org.uk/subjects/law/as-and-a-level/law-7162/specification-at-a-glance"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CA167-1406-F448-A353-FFFABF9F4195}"/>
              </a:ext>
            </a:extLst>
          </p:cNvPr>
          <p:cNvSpPr>
            <a:spLocks noGrp="1"/>
          </p:cNvSpPr>
          <p:nvPr>
            <p:ph type="ctrTitle"/>
          </p:nvPr>
        </p:nvSpPr>
        <p:spPr>
          <a:xfrm>
            <a:off x="1524000" y="1122363"/>
            <a:ext cx="9144000" cy="4245284"/>
          </a:xfrm>
        </p:spPr>
        <p:txBody>
          <a:bodyPr>
            <a:normAutofit/>
          </a:bodyPr>
          <a:lstStyle/>
          <a:p>
            <a:r>
              <a:rPr lang="en-US" b="1" u="sng" dirty="0"/>
              <a:t>AQA Law A Level at City of Norwich School</a:t>
            </a:r>
            <a:br>
              <a:rPr lang="en-US" b="1" u="sng" dirty="0"/>
            </a:br>
            <a:br>
              <a:rPr lang="en-US" b="1" u="sng" dirty="0"/>
            </a:br>
            <a:r>
              <a:rPr lang="en-US" b="1" u="sng" dirty="0" err="1"/>
              <a:t>Mrs</a:t>
            </a:r>
            <a:r>
              <a:rPr lang="en-US" b="1" u="sng" dirty="0"/>
              <a:t> Ragan</a:t>
            </a:r>
            <a:br>
              <a:rPr lang="en-US" b="1" u="sng" dirty="0"/>
            </a:br>
            <a:r>
              <a:rPr lang="en-US" b="1" u="sng" dirty="0" err="1"/>
              <a:t>k.ragan@cns-school.org</a:t>
            </a:r>
            <a:endParaRPr lang="en-US" b="1" u="sng" dirty="0"/>
          </a:p>
        </p:txBody>
      </p:sp>
    </p:spTree>
    <p:extLst>
      <p:ext uri="{BB962C8B-B14F-4D97-AF65-F5344CB8AC3E}">
        <p14:creationId xmlns:p14="http://schemas.microsoft.com/office/powerpoint/2010/main" val="279852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355A0-52D7-1C42-B43C-CD663B1EF229}"/>
              </a:ext>
            </a:extLst>
          </p:cNvPr>
          <p:cNvSpPr>
            <a:spLocks noGrp="1"/>
          </p:cNvSpPr>
          <p:nvPr>
            <p:ph type="title"/>
          </p:nvPr>
        </p:nvSpPr>
        <p:spPr>
          <a:xfrm>
            <a:off x="331424" y="-273854"/>
            <a:ext cx="10515600" cy="1325563"/>
          </a:xfrm>
        </p:spPr>
        <p:txBody>
          <a:bodyPr/>
          <a:lstStyle/>
          <a:p>
            <a:r>
              <a:rPr lang="en-US" b="1" u="sng" dirty="0"/>
              <a:t>What will we be learning?</a:t>
            </a:r>
          </a:p>
        </p:txBody>
      </p:sp>
      <p:graphicFrame>
        <p:nvGraphicFramePr>
          <p:cNvPr id="10" name="Table 9">
            <a:extLst>
              <a:ext uri="{FF2B5EF4-FFF2-40B4-BE49-F238E27FC236}">
                <a16:creationId xmlns:a16="http://schemas.microsoft.com/office/drawing/2014/main" id="{559FC110-2D94-0E48-B4C2-E7BF794B42C1}"/>
              </a:ext>
            </a:extLst>
          </p:cNvPr>
          <p:cNvGraphicFramePr>
            <a:graphicFrameLocks noGrp="1"/>
          </p:cNvGraphicFramePr>
          <p:nvPr>
            <p:extLst>
              <p:ext uri="{D42A27DB-BD31-4B8C-83A1-F6EECF244321}">
                <p14:modId xmlns:p14="http://schemas.microsoft.com/office/powerpoint/2010/main" val="1365919920"/>
              </p:ext>
            </p:extLst>
          </p:nvPr>
        </p:nvGraphicFramePr>
        <p:xfrm>
          <a:off x="0" y="654577"/>
          <a:ext cx="5971142" cy="6217920"/>
        </p:xfrm>
        <a:graphic>
          <a:graphicData uri="http://schemas.openxmlformats.org/drawingml/2006/table">
            <a:tbl>
              <a:tblPr firstRow="1" bandRow="1">
                <a:tableStyleId>{5C22544A-7EE6-4342-B048-85BDC9FD1C3A}</a:tableStyleId>
              </a:tblPr>
              <a:tblGrid>
                <a:gridCol w="2919470">
                  <a:extLst>
                    <a:ext uri="{9D8B030D-6E8A-4147-A177-3AD203B41FA5}">
                      <a16:colId xmlns:a16="http://schemas.microsoft.com/office/drawing/2014/main" val="317973397"/>
                    </a:ext>
                  </a:extLst>
                </a:gridCol>
                <a:gridCol w="3051672">
                  <a:extLst>
                    <a:ext uri="{9D8B030D-6E8A-4147-A177-3AD203B41FA5}">
                      <a16:colId xmlns:a16="http://schemas.microsoft.com/office/drawing/2014/main" val="1917071608"/>
                    </a:ext>
                  </a:extLst>
                </a:gridCol>
              </a:tblGrid>
              <a:tr h="576624">
                <a:tc>
                  <a:txBody>
                    <a:bodyPr/>
                    <a:lstStyle/>
                    <a:p>
                      <a:r>
                        <a:rPr lang="en-US" dirty="0"/>
                        <a:t>The nature of law and the English legal system</a:t>
                      </a:r>
                    </a:p>
                  </a:txBody>
                  <a:tcPr/>
                </a:tc>
                <a:tc>
                  <a:txBody>
                    <a:bodyPr/>
                    <a:lstStyle/>
                    <a:p>
                      <a:r>
                        <a:rPr lang="en-US" dirty="0"/>
                        <a:t>Criminal law</a:t>
                      </a:r>
                    </a:p>
                  </a:txBody>
                  <a:tcPr/>
                </a:tc>
                <a:extLst>
                  <a:ext uri="{0D108BD9-81ED-4DB2-BD59-A6C34878D82A}">
                    <a16:rowId xmlns:a16="http://schemas.microsoft.com/office/drawing/2014/main" val="3838644261"/>
                  </a:ext>
                </a:extLst>
              </a:tr>
              <a:tr h="4530621">
                <a:tc>
                  <a:txBody>
                    <a:bodyPr/>
                    <a:lstStyle/>
                    <a:p>
                      <a:r>
                        <a:rPr lang="en-US" dirty="0"/>
                        <a:t>We will be developing a </a:t>
                      </a:r>
                      <a:r>
                        <a:rPr lang="en-GB" sz="1800" b="0" i="0" u="none" strike="noStrike" kern="1200" dirty="0">
                          <a:solidFill>
                            <a:schemeClr val="dk1"/>
                          </a:solidFill>
                          <a:effectLst/>
                          <a:latin typeface="+mn-lt"/>
                          <a:ea typeface="+mn-ea"/>
                          <a:cs typeface="+mn-cs"/>
                        </a:rPr>
                        <a:t>basic understanding of the distinction between enforceable legal rules and principles and other rules and norms of behaviour, as well as the differences between criminal and civil law and between different sources of law including custom, statute law and the common law.  Topics covered include:</a:t>
                      </a:r>
                    </a:p>
                    <a:p>
                      <a:pPr marL="285750" indent="-285750">
                        <a:buFontTx/>
                        <a:buChar char="-"/>
                      </a:pPr>
                      <a:r>
                        <a:rPr lang="en-GB" sz="1800" b="0" i="0" u="none" strike="noStrike" kern="1200" dirty="0">
                          <a:solidFill>
                            <a:schemeClr val="dk1"/>
                          </a:solidFill>
                          <a:effectLst/>
                          <a:latin typeface="+mn-lt"/>
                          <a:ea typeface="+mn-ea"/>
                          <a:cs typeface="+mn-cs"/>
                        </a:rPr>
                        <a:t>Law and morality / law and justice / law and society;</a:t>
                      </a:r>
                    </a:p>
                    <a:p>
                      <a:pPr marL="285750" indent="-285750">
                        <a:buFontTx/>
                        <a:buChar char="-"/>
                      </a:pPr>
                      <a:r>
                        <a:rPr lang="en-GB" sz="1800" b="0" i="0" u="none" strike="noStrike" kern="1200" dirty="0">
                          <a:solidFill>
                            <a:schemeClr val="dk1"/>
                          </a:solidFill>
                          <a:effectLst/>
                          <a:latin typeface="+mn-lt"/>
                          <a:ea typeface="+mn-ea"/>
                          <a:cs typeface="+mn-cs"/>
                        </a:rPr>
                        <a:t>Parliamentary law making and judicial precedent;</a:t>
                      </a:r>
                    </a:p>
                    <a:p>
                      <a:pPr marL="285750" indent="-285750">
                        <a:buFontTx/>
                        <a:buChar char="-"/>
                      </a:pPr>
                      <a:r>
                        <a:rPr lang="en-GB" sz="1800" b="0" i="0" u="none" strike="noStrike" kern="1200" dirty="0">
                          <a:solidFill>
                            <a:schemeClr val="dk1"/>
                          </a:solidFill>
                          <a:effectLst/>
                          <a:latin typeface="+mn-lt"/>
                          <a:ea typeface="+mn-ea"/>
                          <a:cs typeface="+mn-cs"/>
                        </a:rPr>
                        <a:t>The civil and criminal courts.</a:t>
                      </a:r>
                    </a:p>
                  </a:txBody>
                  <a:tcPr/>
                </a:tc>
                <a:tc>
                  <a:txBody>
                    <a:bodyPr/>
                    <a:lstStyle/>
                    <a:p>
                      <a:r>
                        <a:rPr lang="en-US" dirty="0"/>
                        <a:t>We will be studying </a:t>
                      </a:r>
                      <a:r>
                        <a:rPr lang="en-GB" sz="1800" b="0" i="0" u="none" strike="noStrike" kern="1200" dirty="0">
                          <a:solidFill>
                            <a:schemeClr val="dk1"/>
                          </a:solidFill>
                          <a:effectLst/>
                          <a:latin typeface="+mn-lt"/>
                          <a:ea typeface="+mn-ea"/>
                          <a:cs typeface="+mn-cs"/>
                        </a:rPr>
                        <a:t>the rules and principles concerning general elements of criminal liability and liability for offences against the person, property offences and attempt, including the specific offences of:</a:t>
                      </a:r>
                    </a:p>
                    <a:p>
                      <a:pPr marL="285750" indent="-285750">
                        <a:buFontTx/>
                        <a:buChar char="-"/>
                      </a:pPr>
                      <a:r>
                        <a:rPr lang="en-GB" sz="1800" b="0" i="0" u="none" strike="noStrike" kern="1200" dirty="0">
                          <a:solidFill>
                            <a:schemeClr val="dk1"/>
                          </a:solidFill>
                          <a:effectLst/>
                          <a:latin typeface="+mn-lt"/>
                          <a:ea typeface="+mn-ea"/>
                          <a:cs typeface="+mn-cs"/>
                        </a:rPr>
                        <a:t>Involuntary manslaughter;</a:t>
                      </a:r>
                    </a:p>
                    <a:p>
                      <a:pPr marL="285750" indent="-285750">
                        <a:buFontTx/>
                        <a:buChar char="-"/>
                      </a:pPr>
                      <a:r>
                        <a:rPr lang="en-GB" sz="1800" b="0" i="0" u="none" strike="noStrike" kern="1200" dirty="0">
                          <a:solidFill>
                            <a:schemeClr val="dk1"/>
                          </a:solidFill>
                          <a:effectLst/>
                          <a:latin typeface="+mn-lt"/>
                          <a:ea typeface="+mn-ea"/>
                          <a:cs typeface="+mn-cs"/>
                        </a:rPr>
                        <a:t>Murder and voluntary manslaughter;</a:t>
                      </a:r>
                    </a:p>
                    <a:p>
                      <a:pPr marL="285750" indent="-285750">
                        <a:buFontTx/>
                        <a:buChar char="-"/>
                      </a:pPr>
                      <a:r>
                        <a:rPr lang="en-GB" sz="1800" b="0" i="0" u="none" strike="noStrike" kern="1200" dirty="0">
                          <a:solidFill>
                            <a:schemeClr val="dk1"/>
                          </a:solidFill>
                          <a:effectLst/>
                          <a:latin typeface="+mn-lt"/>
                          <a:ea typeface="+mn-ea"/>
                          <a:cs typeface="+mn-cs"/>
                        </a:rPr>
                        <a:t>Theft and robbery;</a:t>
                      </a:r>
                    </a:p>
                    <a:p>
                      <a:pPr marL="285750" indent="-285750">
                        <a:buFontTx/>
                        <a:buChar char="-"/>
                      </a:pPr>
                      <a:r>
                        <a:rPr lang="en-GB" sz="1800" b="0" i="0" u="none" strike="noStrike" kern="1200" dirty="0">
                          <a:solidFill>
                            <a:schemeClr val="dk1"/>
                          </a:solidFill>
                          <a:effectLst/>
                          <a:latin typeface="+mn-lt"/>
                          <a:ea typeface="+mn-ea"/>
                          <a:cs typeface="+mn-cs"/>
                        </a:rPr>
                        <a:t>Attempts;</a:t>
                      </a:r>
                    </a:p>
                    <a:p>
                      <a:pPr marL="285750" indent="-285750">
                        <a:buFontTx/>
                        <a:buChar char="-"/>
                      </a:pPr>
                      <a:r>
                        <a:rPr lang="en-GB" sz="1800" b="0" i="0" u="none" strike="noStrike" kern="1200" dirty="0">
                          <a:solidFill>
                            <a:schemeClr val="dk1"/>
                          </a:solidFill>
                          <a:effectLst/>
                          <a:latin typeface="+mn-lt"/>
                          <a:ea typeface="+mn-ea"/>
                          <a:cs typeface="+mn-cs"/>
                        </a:rPr>
                        <a:t>Defences.</a:t>
                      </a:r>
                      <a:endParaRPr lang="en-US" dirty="0"/>
                    </a:p>
                  </a:txBody>
                  <a:tcPr/>
                </a:tc>
                <a:extLst>
                  <a:ext uri="{0D108BD9-81ED-4DB2-BD59-A6C34878D82A}">
                    <a16:rowId xmlns:a16="http://schemas.microsoft.com/office/drawing/2014/main" val="3263367821"/>
                  </a:ext>
                </a:extLst>
              </a:tr>
            </a:tbl>
          </a:graphicData>
        </a:graphic>
      </p:graphicFrame>
      <p:graphicFrame>
        <p:nvGraphicFramePr>
          <p:cNvPr id="11" name="Table 10">
            <a:extLst>
              <a:ext uri="{FF2B5EF4-FFF2-40B4-BE49-F238E27FC236}">
                <a16:creationId xmlns:a16="http://schemas.microsoft.com/office/drawing/2014/main" id="{4B9AD0F9-E509-0144-8ABD-DF19BEC15809}"/>
              </a:ext>
            </a:extLst>
          </p:cNvPr>
          <p:cNvGraphicFramePr>
            <a:graphicFrameLocks noGrp="1"/>
          </p:cNvGraphicFramePr>
          <p:nvPr>
            <p:extLst>
              <p:ext uri="{D42A27DB-BD31-4B8C-83A1-F6EECF244321}">
                <p14:modId xmlns:p14="http://schemas.microsoft.com/office/powerpoint/2010/main" val="2266151638"/>
              </p:ext>
            </p:extLst>
          </p:nvPr>
        </p:nvGraphicFramePr>
        <p:xfrm>
          <a:off x="5971142" y="654577"/>
          <a:ext cx="6220859" cy="6492240"/>
        </p:xfrm>
        <a:graphic>
          <a:graphicData uri="http://schemas.openxmlformats.org/drawingml/2006/table">
            <a:tbl>
              <a:tblPr firstRow="1" bandRow="1">
                <a:tableStyleId>{5C22544A-7EE6-4342-B048-85BDC9FD1C3A}</a:tableStyleId>
              </a:tblPr>
              <a:tblGrid>
                <a:gridCol w="3095740">
                  <a:extLst>
                    <a:ext uri="{9D8B030D-6E8A-4147-A177-3AD203B41FA5}">
                      <a16:colId xmlns:a16="http://schemas.microsoft.com/office/drawing/2014/main" val="2484484826"/>
                    </a:ext>
                  </a:extLst>
                </a:gridCol>
                <a:gridCol w="3125119">
                  <a:extLst>
                    <a:ext uri="{9D8B030D-6E8A-4147-A177-3AD203B41FA5}">
                      <a16:colId xmlns:a16="http://schemas.microsoft.com/office/drawing/2014/main" val="2735471302"/>
                    </a:ext>
                  </a:extLst>
                </a:gridCol>
              </a:tblGrid>
              <a:tr h="370840">
                <a:tc>
                  <a:txBody>
                    <a:bodyPr/>
                    <a:lstStyle/>
                    <a:p>
                      <a:r>
                        <a:rPr lang="en-US" dirty="0"/>
                        <a:t>Tort law</a:t>
                      </a:r>
                    </a:p>
                    <a:p>
                      <a:endParaRPr lang="en-US" dirty="0"/>
                    </a:p>
                  </a:txBody>
                  <a:tcPr/>
                </a:tc>
                <a:tc>
                  <a:txBody>
                    <a:bodyPr/>
                    <a:lstStyle/>
                    <a:p>
                      <a:r>
                        <a:rPr lang="en-US" dirty="0"/>
                        <a:t>Human rights</a:t>
                      </a:r>
                    </a:p>
                  </a:txBody>
                  <a:tcPr/>
                </a:tc>
                <a:extLst>
                  <a:ext uri="{0D108BD9-81ED-4DB2-BD59-A6C34878D82A}">
                    <a16:rowId xmlns:a16="http://schemas.microsoft.com/office/drawing/2014/main" val="599332415"/>
                  </a:ext>
                </a:extLst>
              </a:tr>
              <a:tr h="370840">
                <a:tc>
                  <a:txBody>
                    <a:bodyPr/>
                    <a:lstStyle/>
                    <a:p>
                      <a:r>
                        <a:rPr lang="en-US" dirty="0"/>
                        <a:t>We will be studying the </a:t>
                      </a:r>
                      <a:r>
                        <a:rPr lang="en-GB" sz="1800" b="0" i="0" u="none" strike="noStrike" kern="1200" dirty="0">
                          <a:solidFill>
                            <a:schemeClr val="dk1"/>
                          </a:solidFill>
                          <a:effectLst/>
                          <a:latin typeface="+mn-lt"/>
                          <a:ea typeface="+mn-ea"/>
                          <a:cs typeface="+mn-cs"/>
                        </a:rPr>
                        <a:t>rules and principles concerning liability and fault in actions for negligence, occupiers' liability, nuisance and vicarious liability, and associated defences and remedies, including the specific torts of:</a:t>
                      </a:r>
                    </a:p>
                    <a:p>
                      <a:pPr marL="285750" indent="-285750">
                        <a:buFontTx/>
                        <a:buChar char="-"/>
                      </a:pPr>
                      <a:r>
                        <a:rPr lang="en-US" dirty="0"/>
                        <a:t>Medical negligence;</a:t>
                      </a:r>
                    </a:p>
                    <a:p>
                      <a:pPr marL="285750" indent="-285750">
                        <a:buFontTx/>
                        <a:buChar char="-"/>
                      </a:pPr>
                      <a:r>
                        <a:rPr lang="en-US" dirty="0"/>
                        <a:t>Nuisance;</a:t>
                      </a:r>
                    </a:p>
                    <a:p>
                      <a:pPr marL="285750" indent="-285750">
                        <a:buFontTx/>
                        <a:buChar char="-"/>
                      </a:pPr>
                      <a:r>
                        <a:rPr lang="en-US" dirty="0"/>
                        <a:t>Occupiers’ liability;</a:t>
                      </a:r>
                    </a:p>
                    <a:p>
                      <a:pPr marL="285750" indent="-285750">
                        <a:buFontTx/>
                        <a:buChar char="-"/>
                      </a:pPr>
                      <a:r>
                        <a:rPr lang="en-US" dirty="0"/>
                        <a:t>Pure economic loss;</a:t>
                      </a:r>
                    </a:p>
                    <a:p>
                      <a:pPr marL="285750" indent="-285750">
                        <a:buFontTx/>
                        <a:buChar char="-"/>
                      </a:pPr>
                      <a:r>
                        <a:rPr lang="en-US" dirty="0"/>
                        <a:t>Negligent misstatement;</a:t>
                      </a:r>
                    </a:p>
                    <a:p>
                      <a:pPr marL="285750" indent="-285750">
                        <a:buFontTx/>
                        <a:buChar char="-"/>
                      </a:pPr>
                      <a:r>
                        <a:rPr lang="en-US" dirty="0"/>
                        <a:t>Vicarious liability;</a:t>
                      </a:r>
                    </a:p>
                    <a:p>
                      <a:pPr marL="285750" indent="-285750">
                        <a:buFontTx/>
                        <a:buChar char="-"/>
                      </a:pPr>
                      <a:r>
                        <a:rPr lang="en-US" dirty="0"/>
                        <a:t>Remedies.</a:t>
                      </a:r>
                    </a:p>
                    <a:p>
                      <a:pPr marL="285750" indent="-285750">
                        <a:buFontTx/>
                        <a:buChar char="-"/>
                      </a:pPr>
                      <a:endParaRPr lang="en-US" dirty="0"/>
                    </a:p>
                    <a:p>
                      <a:pPr marL="285750" indent="-285750">
                        <a:buFontTx/>
                        <a:buChar char="-"/>
                      </a:pPr>
                      <a:endParaRPr lang="en-US" dirty="0"/>
                    </a:p>
                    <a:p>
                      <a:pPr marL="285750" indent="-285750">
                        <a:buFontTx/>
                        <a:buChar char="-"/>
                      </a:pPr>
                      <a:endParaRPr lang="en-US" dirty="0"/>
                    </a:p>
                    <a:p>
                      <a:pPr marL="285750" indent="-285750">
                        <a:buFontTx/>
                        <a:buChar char="-"/>
                      </a:pPr>
                      <a:endParaRPr lang="en-US" dirty="0"/>
                    </a:p>
                    <a:p>
                      <a:pPr marL="285750" indent="-285750">
                        <a:buFontTx/>
                        <a:buChar char="-"/>
                      </a:pPr>
                      <a:endParaRPr lang="en-US" dirty="0"/>
                    </a:p>
                    <a:p>
                      <a:pPr marL="285750" indent="-285750">
                        <a:buFontTx/>
                        <a:buChar char="-"/>
                      </a:pPr>
                      <a:endParaRPr lang="en-US" dirty="0"/>
                    </a:p>
                  </a:txBody>
                  <a:tcPr/>
                </a:tc>
                <a:tc>
                  <a:txBody>
                    <a:bodyPr/>
                    <a:lstStyle/>
                    <a:p>
                      <a:r>
                        <a:rPr lang="en-US" dirty="0"/>
                        <a:t>We will take an in depth look at </a:t>
                      </a:r>
                      <a:r>
                        <a:rPr lang="en-GB" sz="1800" b="0" i="0" u="none" strike="noStrike" kern="1200" dirty="0">
                          <a:solidFill>
                            <a:schemeClr val="dk1"/>
                          </a:solidFill>
                          <a:effectLst/>
                          <a:latin typeface="+mn-lt"/>
                          <a:ea typeface="+mn-ea"/>
                          <a:cs typeface="+mn-cs"/>
                        </a:rPr>
                        <a:t>the rules and principles of law relating to the right to life, to liberty and security of person, to privacy, to freedom of expression, and to freedom of assembly and association, as recognised by the European Convention on Human Rights and in the United Kingdom.  We will consider the restrictions to these rights and how they are enforced in the UK, in addition to considering any conflicts between these human rights and our domestic law.</a:t>
                      </a:r>
                      <a:endParaRPr lang="en-US" dirty="0"/>
                    </a:p>
                  </a:txBody>
                  <a:tcPr/>
                </a:tc>
                <a:extLst>
                  <a:ext uri="{0D108BD9-81ED-4DB2-BD59-A6C34878D82A}">
                    <a16:rowId xmlns:a16="http://schemas.microsoft.com/office/drawing/2014/main" val="3416132398"/>
                  </a:ext>
                </a:extLst>
              </a:tr>
            </a:tbl>
          </a:graphicData>
        </a:graphic>
      </p:graphicFrame>
    </p:spTree>
    <p:extLst>
      <p:ext uri="{BB962C8B-B14F-4D97-AF65-F5344CB8AC3E}">
        <p14:creationId xmlns:p14="http://schemas.microsoft.com/office/powerpoint/2010/main" val="249457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6585-7734-0941-A262-587DBA1DBD86}"/>
              </a:ext>
            </a:extLst>
          </p:cNvPr>
          <p:cNvSpPr>
            <a:spLocks noGrp="1"/>
          </p:cNvSpPr>
          <p:nvPr>
            <p:ph type="title"/>
          </p:nvPr>
        </p:nvSpPr>
        <p:spPr/>
        <p:txBody>
          <a:bodyPr/>
          <a:lstStyle/>
          <a:p>
            <a:r>
              <a:rPr lang="en-US" b="1" dirty="0"/>
              <a:t>Bridging task - </a:t>
            </a:r>
            <a:r>
              <a:rPr lang="en-US" b="1" i="1" u="sng" dirty="0"/>
              <a:t>need</a:t>
            </a:r>
            <a:r>
              <a:rPr lang="en-US" b="1" dirty="0"/>
              <a:t> to do</a:t>
            </a:r>
          </a:p>
        </p:txBody>
      </p:sp>
      <p:sp>
        <p:nvSpPr>
          <p:cNvPr id="3" name="Content Placeholder 2">
            <a:extLst>
              <a:ext uri="{FF2B5EF4-FFF2-40B4-BE49-F238E27FC236}">
                <a16:creationId xmlns:a16="http://schemas.microsoft.com/office/drawing/2014/main" id="{44045577-3F9C-274F-B786-07274F7A3595}"/>
              </a:ext>
            </a:extLst>
          </p:cNvPr>
          <p:cNvSpPr>
            <a:spLocks noGrp="1"/>
          </p:cNvSpPr>
          <p:nvPr>
            <p:ph idx="1"/>
          </p:nvPr>
        </p:nvSpPr>
        <p:spPr/>
        <p:txBody>
          <a:bodyPr>
            <a:normAutofit fontScale="92500" lnSpcReduction="10000"/>
          </a:bodyPr>
          <a:lstStyle/>
          <a:p>
            <a:pPr marL="0" indent="0">
              <a:buNone/>
            </a:pPr>
            <a:r>
              <a:rPr lang="en-US" b="1" u="sng" dirty="0"/>
              <a:t>Jury service</a:t>
            </a:r>
            <a:endParaRPr lang="en-US" u="sng" dirty="0"/>
          </a:p>
          <a:p>
            <a:r>
              <a:rPr lang="en-US" dirty="0"/>
              <a:t>Visit the following websites and watch the video about the role of a juror to find out more about jury service in England and then complete the activities on the following slides:</a:t>
            </a:r>
          </a:p>
          <a:p>
            <a:endParaRPr lang="en-US" dirty="0">
              <a:hlinkClick r:id="rId2">
                <a:extLst>
                  <a:ext uri="{A12FA001-AC4F-418D-AE19-62706E023703}">
                    <ahyp:hlinkClr xmlns:ahyp="http://schemas.microsoft.com/office/drawing/2018/hyperlinkcolor" val="tx"/>
                  </a:ext>
                </a:extLst>
              </a:hlinkClick>
            </a:endParaRPr>
          </a:p>
          <a:p>
            <a:r>
              <a:rPr lang="en-US" dirty="0">
                <a:solidFill>
                  <a:srgbClr val="0070C0"/>
                </a:solidFill>
                <a:hlinkClick r:id="rId2">
                  <a:extLst>
                    <a:ext uri="{A12FA001-AC4F-418D-AE19-62706E023703}">
                      <ahyp:hlinkClr xmlns:ahyp="http://schemas.microsoft.com/office/drawing/2018/hyperlinkcolor" val="tx"/>
                    </a:ext>
                  </a:extLst>
                </a:hlinkClick>
              </a:rPr>
              <a:t>https://www.gov.uk/jury-service</a:t>
            </a:r>
            <a:r>
              <a:rPr lang="en-US" dirty="0">
                <a:solidFill>
                  <a:srgbClr val="0070C0"/>
                </a:solidFill>
              </a:rPr>
              <a:t> </a:t>
            </a:r>
            <a:r>
              <a:rPr lang="en-US" dirty="0"/>
              <a:t>– information from the Ministry of Justice about jury service</a:t>
            </a:r>
          </a:p>
          <a:p>
            <a:r>
              <a:rPr lang="en-US" dirty="0">
                <a:hlinkClick r:id="rId3"/>
              </a:rPr>
              <a:t>https://www.lawteacher.net/free-law-essays/criminal-law/the-jury-system.php</a:t>
            </a:r>
            <a:r>
              <a:rPr lang="en-US" dirty="0"/>
              <a:t> - the role and importance of the jury</a:t>
            </a:r>
          </a:p>
          <a:p>
            <a:r>
              <a:rPr lang="en-US" dirty="0">
                <a:hlinkClick r:id="rId4"/>
              </a:rPr>
              <a:t>https://www.youtube.com/watch?v=yQGekF-72xQ&amp;t=2s</a:t>
            </a:r>
            <a:r>
              <a:rPr lang="en-US" dirty="0"/>
              <a:t> – video about your role as a juror</a:t>
            </a:r>
          </a:p>
          <a:p>
            <a:endParaRPr lang="en-US" dirty="0"/>
          </a:p>
          <a:p>
            <a:endParaRPr lang="en-US" dirty="0"/>
          </a:p>
        </p:txBody>
      </p:sp>
    </p:spTree>
    <p:extLst>
      <p:ext uri="{BB962C8B-B14F-4D97-AF65-F5344CB8AC3E}">
        <p14:creationId xmlns:p14="http://schemas.microsoft.com/office/powerpoint/2010/main" val="74216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3D35-0EC8-9F46-851C-14E022E27418}"/>
              </a:ext>
            </a:extLst>
          </p:cNvPr>
          <p:cNvSpPr>
            <a:spLocks noGrp="1"/>
          </p:cNvSpPr>
          <p:nvPr>
            <p:ph type="title"/>
          </p:nvPr>
        </p:nvSpPr>
        <p:spPr/>
        <p:txBody>
          <a:bodyPr/>
          <a:lstStyle/>
          <a:p>
            <a:r>
              <a:rPr lang="en-US" b="1" i="1" u="sng" dirty="0"/>
              <a:t>Need </a:t>
            </a:r>
            <a:r>
              <a:rPr lang="en-US" b="1" u="sng" dirty="0"/>
              <a:t>to do - Questions on juries</a:t>
            </a:r>
          </a:p>
        </p:txBody>
      </p:sp>
      <p:sp>
        <p:nvSpPr>
          <p:cNvPr id="3" name="Content Placeholder 2">
            <a:extLst>
              <a:ext uri="{FF2B5EF4-FFF2-40B4-BE49-F238E27FC236}">
                <a16:creationId xmlns:a16="http://schemas.microsoft.com/office/drawing/2014/main" id="{65111773-7881-7740-9EA9-C2C98F4C9651}"/>
              </a:ext>
            </a:extLst>
          </p:cNvPr>
          <p:cNvSpPr>
            <a:spLocks noGrp="1"/>
          </p:cNvSpPr>
          <p:nvPr>
            <p:ph idx="1"/>
          </p:nvPr>
        </p:nvSpPr>
        <p:spPr/>
        <p:txBody>
          <a:bodyPr>
            <a:normAutofit fontScale="92500" lnSpcReduction="10000"/>
          </a:bodyPr>
          <a:lstStyle/>
          <a:p>
            <a:pPr marL="514350" indent="-514350">
              <a:buAutoNum type="arabicPeriod"/>
            </a:pPr>
            <a:r>
              <a:rPr lang="en-US" dirty="0"/>
              <a:t>Which types of cases are juries used in?</a:t>
            </a:r>
          </a:p>
          <a:p>
            <a:pPr marL="514350" indent="-514350">
              <a:buAutoNum type="arabicPeriod"/>
            </a:pPr>
            <a:r>
              <a:rPr lang="en-US" dirty="0"/>
              <a:t>Why are juries used to decide cases?</a:t>
            </a:r>
          </a:p>
          <a:p>
            <a:pPr marL="514350" indent="-514350">
              <a:buAutoNum type="arabicPeriod"/>
            </a:pPr>
            <a:r>
              <a:rPr lang="en-US" dirty="0"/>
              <a:t>Why is the independence of the jury important?</a:t>
            </a:r>
          </a:p>
          <a:p>
            <a:pPr marL="514350" indent="-514350">
              <a:buAutoNum type="arabicPeriod"/>
            </a:pPr>
            <a:r>
              <a:rPr lang="en-US" dirty="0"/>
              <a:t>Who is eligible to sit as a juror?</a:t>
            </a:r>
          </a:p>
          <a:p>
            <a:pPr marL="514350" indent="-514350">
              <a:buAutoNum type="arabicPeriod"/>
            </a:pPr>
            <a:r>
              <a:rPr lang="en-US" dirty="0"/>
              <a:t>Who cannot sit as a juror?</a:t>
            </a:r>
          </a:p>
          <a:p>
            <a:pPr marL="514350" indent="-514350">
              <a:buAutoNum type="arabicPeriod"/>
            </a:pPr>
            <a:r>
              <a:rPr lang="en-US" dirty="0"/>
              <a:t>Who can defer jury service?</a:t>
            </a:r>
          </a:p>
          <a:p>
            <a:pPr marL="514350" indent="-514350">
              <a:buAutoNum type="arabicPeriod"/>
            </a:pPr>
            <a:r>
              <a:rPr lang="en-US" dirty="0"/>
              <a:t>Who can be excused from jury service?</a:t>
            </a:r>
          </a:p>
          <a:p>
            <a:pPr marL="514350" indent="-514350">
              <a:buAutoNum type="arabicPeriod"/>
            </a:pPr>
            <a:r>
              <a:rPr lang="en-US" dirty="0"/>
              <a:t>How can the </a:t>
            </a:r>
            <a:r>
              <a:rPr lang="en-US" dirty="0" err="1"/>
              <a:t>defence</a:t>
            </a:r>
            <a:r>
              <a:rPr lang="en-US" dirty="0"/>
              <a:t> or prosecution challenge the use of a juror or jurors on a case?</a:t>
            </a:r>
          </a:p>
          <a:p>
            <a:pPr marL="514350" indent="-514350">
              <a:buAutoNum type="arabicPeriod"/>
            </a:pPr>
            <a:r>
              <a:rPr lang="en-US" dirty="0"/>
              <a:t>How many jurors sit on a case?</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169188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4DA3-C0A9-F84B-9671-080738E8D5AB}"/>
              </a:ext>
            </a:extLst>
          </p:cNvPr>
          <p:cNvSpPr>
            <a:spLocks noGrp="1"/>
          </p:cNvSpPr>
          <p:nvPr>
            <p:ph type="title"/>
          </p:nvPr>
        </p:nvSpPr>
        <p:spPr/>
        <p:txBody>
          <a:bodyPr/>
          <a:lstStyle/>
          <a:p>
            <a:r>
              <a:rPr lang="en-US" b="1" i="1" u="sng" dirty="0"/>
              <a:t>Need</a:t>
            </a:r>
            <a:r>
              <a:rPr lang="en-US" b="1" u="sng" dirty="0"/>
              <a:t> to do - Advantages and disadvantages of using jurors to decide criminal trials</a:t>
            </a:r>
          </a:p>
        </p:txBody>
      </p:sp>
      <p:sp>
        <p:nvSpPr>
          <p:cNvPr id="3" name="Content Placeholder 2">
            <a:extLst>
              <a:ext uri="{FF2B5EF4-FFF2-40B4-BE49-F238E27FC236}">
                <a16:creationId xmlns:a16="http://schemas.microsoft.com/office/drawing/2014/main" id="{139B95E0-93E8-2E4E-85E7-9EDCAEF60761}"/>
              </a:ext>
            </a:extLst>
          </p:cNvPr>
          <p:cNvSpPr>
            <a:spLocks noGrp="1"/>
          </p:cNvSpPr>
          <p:nvPr>
            <p:ph idx="1"/>
          </p:nvPr>
        </p:nvSpPr>
        <p:spPr/>
        <p:txBody>
          <a:bodyPr/>
          <a:lstStyle/>
          <a:p>
            <a:pPr marL="0" indent="0">
              <a:buNone/>
            </a:pPr>
            <a:r>
              <a:rPr lang="en-US" dirty="0"/>
              <a:t>Using the research you have done, fill in the the table below, setting out the advantages and disadvantages of using jurors to decide criminal trials:</a:t>
            </a:r>
          </a:p>
          <a:p>
            <a:pPr marL="0" indent="0">
              <a:buNone/>
            </a:pPr>
            <a:endParaRPr lang="en-US" dirty="0"/>
          </a:p>
        </p:txBody>
      </p:sp>
      <p:graphicFrame>
        <p:nvGraphicFramePr>
          <p:cNvPr id="4" name="Table 3">
            <a:extLst>
              <a:ext uri="{FF2B5EF4-FFF2-40B4-BE49-F238E27FC236}">
                <a16:creationId xmlns:a16="http://schemas.microsoft.com/office/drawing/2014/main" id="{53F4948A-8895-904B-B8C9-404907FF35A2}"/>
              </a:ext>
            </a:extLst>
          </p:cNvPr>
          <p:cNvGraphicFramePr>
            <a:graphicFrameLocks noGrp="1"/>
          </p:cNvGraphicFramePr>
          <p:nvPr>
            <p:extLst>
              <p:ext uri="{D42A27DB-BD31-4B8C-83A1-F6EECF244321}">
                <p14:modId xmlns:p14="http://schemas.microsoft.com/office/powerpoint/2010/main" val="1805613570"/>
              </p:ext>
            </p:extLst>
          </p:nvPr>
        </p:nvGraphicFramePr>
        <p:xfrm>
          <a:off x="838200" y="3052318"/>
          <a:ext cx="10190584" cy="3259582"/>
        </p:xfrm>
        <a:graphic>
          <a:graphicData uri="http://schemas.openxmlformats.org/drawingml/2006/table">
            <a:tbl>
              <a:tblPr firstRow="1" bandRow="1">
                <a:tableStyleId>{5C22544A-7EE6-4342-B048-85BDC9FD1C3A}</a:tableStyleId>
              </a:tblPr>
              <a:tblGrid>
                <a:gridCol w="5095292">
                  <a:extLst>
                    <a:ext uri="{9D8B030D-6E8A-4147-A177-3AD203B41FA5}">
                      <a16:colId xmlns:a16="http://schemas.microsoft.com/office/drawing/2014/main" val="2550859164"/>
                    </a:ext>
                  </a:extLst>
                </a:gridCol>
                <a:gridCol w="5095292">
                  <a:extLst>
                    <a:ext uri="{9D8B030D-6E8A-4147-A177-3AD203B41FA5}">
                      <a16:colId xmlns:a16="http://schemas.microsoft.com/office/drawing/2014/main" val="1776867420"/>
                    </a:ext>
                  </a:extLst>
                </a:gridCol>
              </a:tblGrid>
              <a:tr h="644752">
                <a:tc>
                  <a:txBody>
                    <a:bodyPr/>
                    <a:lstStyle/>
                    <a:p>
                      <a:pPr algn="ctr"/>
                      <a:r>
                        <a:rPr lang="en-US" sz="3000" dirty="0"/>
                        <a:t>Advantages</a:t>
                      </a:r>
                    </a:p>
                  </a:txBody>
                  <a:tcPr/>
                </a:tc>
                <a:tc>
                  <a:txBody>
                    <a:bodyPr/>
                    <a:lstStyle/>
                    <a:p>
                      <a:pPr algn="ctr"/>
                      <a:r>
                        <a:rPr lang="en-US" sz="3000" dirty="0"/>
                        <a:t>Disadvantages</a:t>
                      </a:r>
                    </a:p>
                  </a:txBody>
                  <a:tcPr/>
                </a:tc>
                <a:extLst>
                  <a:ext uri="{0D108BD9-81ED-4DB2-BD59-A6C34878D82A}">
                    <a16:rowId xmlns:a16="http://schemas.microsoft.com/office/drawing/2014/main" val="2335704358"/>
                  </a:ext>
                </a:extLst>
              </a:tr>
              <a:tr h="435805">
                <a:tc>
                  <a:txBody>
                    <a:bodyPr/>
                    <a:lstStyle/>
                    <a:p>
                      <a:endParaRPr lang="en-US"/>
                    </a:p>
                  </a:txBody>
                  <a:tcPr/>
                </a:tc>
                <a:tc>
                  <a:txBody>
                    <a:bodyPr/>
                    <a:lstStyle/>
                    <a:p>
                      <a:endParaRPr lang="en-US"/>
                    </a:p>
                  </a:txBody>
                  <a:tcPr/>
                </a:tc>
                <a:extLst>
                  <a:ext uri="{0D108BD9-81ED-4DB2-BD59-A6C34878D82A}">
                    <a16:rowId xmlns:a16="http://schemas.microsoft.com/office/drawing/2014/main" val="2459639322"/>
                  </a:ext>
                </a:extLst>
              </a:tr>
              <a:tr h="435805">
                <a:tc>
                  <a:txBody>
                    <a:bodyPr/>
                    <a:lstStyle/>
                    <a:p>
                      <a:endParaRPr lang="en-US"/>
                    </a:p>
                  </a:txBody>
                  <a:tcPr/>
                </a:tc>
                <a:tc>
                  <a:txBody>
                    <a:bodyPr/>
                    <a:lstStyle/>
                    <a:p>
                      <a:endParaRPr lang="en-US"/>
                    </a:p>
                  </a:txBody>
                  <a:tcPr/>
                </a:tc>
                <a:extLst>
                  <a:ext uri="{0D108BD9-81ED-4DB2-BD59-A6C34878D82A}">
                    <a16:rowId xmlns:a16="http://schemas.microsoft.com/office/drawing/2014/main" val="1438967005"/>
                  </a:ext>
                </a:extLst>
              </a:tr>
              <a:tr h="435805">
                <a:tc>
                  <a:txBody>
                    <a:bodyPr/>
                    <a:lstStyle/>
                    <a:p>
                      <a:endParaRPr lang="en-US"/>
                    </a:p>
                  </a:txBody>
                  <a:tcPr/>
                </a:tc>
                <a:tc>
                  <a:txBody>
                    <a:bodyPr/>
                    <a:lstStyle/>
                    <a:p>
                      <a:endParaRPr lang="en-US"/>
                    </a:p>
                  </a:txBody>
                  <a:tcPr/>
                </a:tc>
                <a:extLst>
                  <a:ext uri="{0D108BD9-81ED-4DB2-BD59-A6C34878D82A}">
                    <a16:rowId xmlns:a16="http://schemas.microsoft.com/office/drawing/2014/main" val="1527835337"/>
                  </a:ext>
                </a:extLst>
              </a:tr>
              <a:tr h="435805">
                <a:tc>
                  <a:txBody>
                    <a:bodyPr/>
                    <a:lstStyle/>
                    <a:p>
                      <a:endParaRPr lang="en-US"/>
                    </a:p>
                  </a:txBody>
                  <a:tcPr/>
                </a:tc>
                <a:tc>
                  <a:txBody>
                    <a:bodyPr/>
                    <a:lstStyle/>
                    <a:p>
                      <a:endParaRPr lang="en-US"/>
                    </a:p>
                  </a:txBody>
                  <a:tcPr/>
                </a:tc>
                <a:extLst>
                  <a:ext uri="{0D108BD9-81ED-4DB2-BD59-A6C34878D82A}">
                    <a16:rowId xmlns:a16="http://schemas.microsoft.com/office/drawing/2014/main" val="1061047791"/>
                  </a:ext>
                </a:extLst>
              </a:tr>
              <a:tr h="435805">
                <a:tc>
                  <a:txBody>
                    <a:bodyPr/>
                    <a:lstStyle/>
                    <a:p>
                      <a:endParaRPr lang="en-US"/>
                    </a:p>
                  </a:txBody>
                  <a:tcPr/>
                </a:tc>
                <a:tc>
                  <a:txBody>
                    <a:bodyPr/>
                    <a:lstStyle/>
                    <a:p>
                      <a:endParaRPr lang="en-US"/>
                    </a:p>
                  </a:txBody>
                  <a:tcPr/>
                </a:tc>
                <a:extLst>
                  <a:ext uri="{0D108BD9-81ED-4DB2-BD59-A6C34878D82A}">
                    <a16:rowId xmlns:a16="http://schemas.microsoft.com/office/drawing/2014/main" val="1944794253"/>
                  </a:ext>
                </a:extLst>
              </a:tr>
              <a:tr h="435805">
                <a:tc>
                  <a:txBody>
                    <a:bodyPr/>
                    <a:lstStyle/>
                    <a:p>
                      <a:endParaRPr lang="en-US"/>
                    </a:p>
                  </a:txBody>
                  <a:tcPr/>
                </a:tc>
                <a:tc>
                  <a:txBody>
                    <a:bodyPr/>
                    <a:lstStyle/>
                    <a:p>
                      <a:endParaRPr lang="en-US" dirty="0"/>
                    </a:p>
                  </a:txBody>
                  <a:tcPr/>
                </a:tc>
                <a:extLst>
                  <a:ext uri="{0D108BD9-81ED-4DB2-BD59-A6C34878D82A}">
                    <a16:rowId xmlns:a16="http://schemas.microsoft.com/office/drawing/2014/main" val="1179837237"/>
                  </a:ext>
                </a:extLst>
              </a:tr>
            </a:tbl>
          </a:graphicData>
        </a:graphic>
      </p:graphicFrame>
    </p:spTree>
    <p:extLst>
      <p:ext uri="{BB962C8B-B14F-4D97-AF65-F5344CB8AC3E}">
        <p14:creationId xmlns:p14="http://schemas.microsoft.com/office/powerpoint/2010/main" val="311565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A5251-3F67-7F43-8DC1-0EAD35D752E9}"/>
              </a:ext>
            </a:extLst>
          </p:cNvPr>
          <p:cNvSpPr>
            <a:spLocks noGrp="1"/>
          </p:cNvSpPr>
          <p:nvPr>
            <p:ph type="title"/>
          </p:nvPr>
        </p:nvSpPr>
        <p:spPr/>
        <p:txBody>
          <a:bodyPr/>
          <a:lstStyle/>
          <a:p>
            <a:r>
              <a:rPr lang="en-US" b="1" dirty="0"/>
              <a:t>Summer task - </a:t>
            </a:r>
            <a:r>
              <a:rPr lang="en-US" b="1" i="1" u="sng" dirty="0"/>
              <a:t>Nice</a:t>
            </a:r>
            <a:r>
              <a:rPr lang="en-US" b="1" dirty="0"/>
              <a:t> to do </a:t>
            </a:r>
            <a:endParaRPr lang="en-US" b="1" i="1" u="sng" dirty="0"/>
          </a:p>
        </p:txBody>
      </p:sp>
      <p:sp>
        <p:nvSpPr>
          <p:cNvPr id="3" name="Content Placeholder 2">
            <a:extLst>
              <a:ext uri="{FF2B5EF4-FFF2-40B4-BE49-F238E27FC236}">
                <a16:creationId xmlns:a16="http://schemas.microsoft.com/office/drawing/2014/main" id="{F9B99C1E-CDB3-B442-936E-E670F299A0D0}"/>
              </a:ext>
            </a:extLst>
          </p:cNvPr>
          <p:cNvSpPr>
            <a:spLocks noGrp="1"/>
          </p:cNvSpPr>
          <p:nvPr>
            <p:ph idx="1"/>
          </p:nvPr>
        </p:nvSpPr>
        <p:spPr/>
        <p:txBody>
          <a:bodyPr>
            <a:normAutofit fontScale="92500"/>
          </a:bodyPr>
          <a:lstStyle/>
          <a:p>
            <a:pPr marL="0" indent="0">
              <a:buNone/>
            </a:pPr>
            <a:r>
              <a:rPr lang="en-US" b="1" u="sng" dirty="0"/>
              <a:t>Lay magistrates</a:t>
            </a:r>
            <a:endParaRPr lang="en-US" u="sng" dirty="0"/>
          </a:p>
          <a:p>
            <a:r>
              <a:rPr lang="en-US" dirty="0"/>
              <a:t>Use the websites below to help you consider the following questions about lay magistrates:</a:t>
            </a:r>
          </a:p>
          <a:p>
            <a:pPr lvl="1"/>
            <a:r>
              <a:rPr lang="en-US" dirty="0"/>
              <a:t>What is the role of a lay magistrate?</a:t>
            </a:r>
          </a:p>
          <a:p>
            <a:pPr lvl="1"/>
            <a:r>
              <a:rPr lang="en-US" dirty="0"/>
              <a:t>Which court do lay magistrates sit in and what kind of cases do they work on?</a:t>
            </a:r>
          </a:p>
          <a:p>
            <a:pPr lvl="1"/>
            <a:r>
              <a:rPr lang="en-US" dirty="0"/>
              <a:t>Who can be a lay magistrate?</a:t>
            </a:r>
          </a:p>
          <a:p>
            <a:pPr lvl="1"/>
            <a:r>
              <a:rPr lang="en-US" dirty="0"/>
              <a:t>Which personal qualities should a magistrate have?</a:t>
            </a:r>
          </a:p>
          <a:p>
            <a:pPr lvl="1"/>
            <a:r>
              <a:rPr lang="en-US" dirty="0"/>
              <a:t>What are the main differences between lay magistrates and jurors?</a:t>
            </a:r>
          </a:p>
          <a:p>
            <a:pPr marL="457200" lvl="1" indent="0">
              <a:buNone/>
            </a:pPr>
            <a:endParaRPr lang="en-US" dirty="0"/>
          </a:p>
          <a:p>
            <a:pPr marL="457200" lvl="1" indent="0">
              <a:buNone/>
            </a:pPr>
            <a:r>
              <a:rPr lang="en-US" dirty="0">
                <a:hlinkClick r:id="rId2"/>
              </a:rPr>
              <a:t>https://www.gov.uk/become-magistrate</a:t>
            </a:r>
            <a:endParaRPr lang="en-US" dirty="0"/>
          </a:p>
          <a:p>
            <a:pPr marL="457200" lvl="1" indent="0">
              <a:buNone/>
            </a:pPr>
            <a:r>
              <a:rPr lang="en-US" dirty="0">
                <a:hlinkClick r:id="rId3"/>
              </a:rPr>
              <a:t>https://www.lawteacher.net/free-law-essays/common-law/the-term-lay-people.php</a:t>
            </a:r>
            <a:endParaRPr lang="en-US" dirty="0"/>
          </a:p>
          <a:p>
            <a:pPr marL="457200" lvl="1" indent="0">
              <a:buNone/>
            </a:pPr>
            <a:endParaRPr lang="en-US" dirty="0"/>
          </a:p>
        </p:txBody>
      </p:sp>
    </p:spTree>
    <p:extLst>
      <p:ext uri="{BB962C8B-B14F-4D97-AF65-F5344CB8AC3E}">
        <p14:creationId xmlns:p14="http://schemas.microsoft.com/office/powerpoint/2010/main" val="3901952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68E6-7737-504A-9D5C-650C72D83C9A}"/>
              </a:ext>
            </a:extLst>
          </p:cNvPr>
          <p:cNvSpPr>
            <a:spLocks noGrp="1"/>
          </p:cNvSpPr>
          <p:nvPr>
            <p:ph type="title"/>
          </p:nvPr>
        </p:nvSpPr>
        <p:spPr/>
        <p:txBody>
          <a:bodyPr/>
          <a:lstStyle/>
          <a:p>
            <a:r>
              <a:rPr lang="en-US" b="1" u="sng" dirty="0"/>
              <a:t>Additional resources</a:t>
            </a:r>
          </a:p>
        </p:txBody>
      </p:sp>
      <p:sp>
        <p:nvSpPr>
          <p:cNvPr id="3" name="Content Placeholder 2">
            <a:extLst>
              <a:ext uri="{FF2B5EF4-FFF2-40B4-BE49-F238E27FC236}">
                <a16:creationId xmlns:a16="http://schemas.microsoft.com/office/drawing/2014/main" id="{F06F61FB-BB8B-234C-80AF-E1FC27CB2110}"/>
              </a:ext>
            </a:extLst>
          </p:cNvPr>
          <p:cNvSpPr>
            <a:spLocks noGrp="1"/>
          </p:cNvSpPr>
          <p:nvPr>
            <p:ph idx="1"/>
          </p:nvPr>
        </p:nvSpPr>
        <p:spPr/>
        <p:txBody>
          <a:bodyPr/>
          <a:lstStyle/>
          <a:p>
            <a:r>
              <a:rPr lang="en-US" dirty="0">
                <a:hlinkClick r:id="rId2"/>
              </a:rPr>
              <a:t>www.lawteacher.net</a:t>
            </a:r>
            <a:r>
              <a:rPr lang="en-US" dirty="0"/>
              <a:t>;</a:t>
            </a:r>
          </a:p>
          <a:p>
            <a:r>
              <a:rPr lang="en-US" dirty="0">
                <a:hlinkClick r:id="rId3"/>
              </a:rPr>
              <a:t>www.e-lawresources.co.uk</a:t>
            </a:r>
            <a:r>
              <a:rPr lang="en-US" dirty="0"/>
              <a:t>;</a:t>
            </a:r>
          </a:p>
          <a:p>
            <a:r>
              <a:rPr lang="en-US" dirty="0">
                <a:hlinkClick r:id="rId4"/>
              </a:rPr>
              <a:t>www.legalcheek.com</a:t>
            </a:r>
            <a:r>
              <a:rPr lang="en-US" dirty="0"/>
              <a:t>;</a:t>
            </a:r>
          </a:p>
          <a:p>
            <a:r>
              <a:rPr lang="en-US" dirty="0">
                <a:hlinkClick r:id="rId5"/>
              </a:rPr>
              <a:t>www.alevellaw.doomby.com</a:t>
            </a:r>
            <a:endParaRPr lang="en-US" dirty="0"/>
          </a:p>
          <a:p>
            <a:r>
              <a:rPr lang="en-US" dirty="0">
                <a:hlinkClick r:id="rId6"/>
              </a:rPr>
              <a:t>www.studyrocket.co.uk</a:t>
            </a:r>
            <a:endParaRPr lang="en-US" dirty="0"/>
          </a:p>
          <a:p>
            <a:r>
              <a:rPr lang="en-US" dirty="0">
                <a:hlinkClick r:id="rId7"/>
              </a:rPr>
              <a:t>www.ials.sas.ac.uk</a:t>
            </a:r>
            <a:endParaRPr lang="en-US" dirty="0"/>
          </a:p>
          <a:p>
            <a:r>
              <a:rPr lang="en-US" dirty="0">
                <a:hlinkClick r:id="rId8"/>
              </a:rPr>
              <a:t>www.lawsociety.org.uk</a:t>
            </a:r>
            <a:endParaRPr lang="en-US" dirty="0"/>
          </a:p>
          <a:p>
            <a:endParaRPr lang="en-US" dirty="0"/>
          </a:p>
          <a:p>
            <a:endParaRPr lang="en-US" dirty="0"/>
          </a:p>
        </p:txBody>
      </p:sp>
    </p:spTree>
    <p:extLst>
      <p:ext uri="{BB962C8B-B14F-4D97-AF65-F5344CB8AC3E}">
        <p14:creationId xmlns:p14="http://schemas.microsoft.com/office/powerpoint/2010/main" val="17633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E0E3-0E04-6F46-9DFD-E43198D488B1}"/>
              </a:ext>
            </a:extLst>
          </p:cNvPr>
          <p:cNvSpPr>
            <a:spLocks noGrp="1"/>
          </p:cNvSpPr>
          <p:nvPr>
            <p:ph type="title"/>
          </p:nvPr>
        </p:nvSpPr>
        <p:spPr/>
        <p:txBody>
          <a:bodyPr/>
          <a:lstStyle/>
          <a:p>
            <a:r>
              <a:rPr lang="en-US" b="1" u="sng" dirty="0"/>
              <a:t>Further course information</a:t>
            </a:r>
          </a:p>
        </p:txBody>
      </p:sp>
      <p:sp>
        <p:nvSpPr>
          <p:cNvPr id="3" name="Content Placeholder 2">
            <a:extLst>
              <a:ext uri="{FF2B5EF4-FFF2-40B4-BE49-F238E27FC236}">
                <a16:creationId xmlns:a16="http://schemas.microsoft.com/office/drawing/2014/main" id="{D0C18362-3925-7D49-A7D2-B66617BFFC34}"/>
              </a:ext>
            </a:extLst>
          </p:cNvPr>
          <p:cNvSpPr>
            <a:spLocks noGrp="1"/>
          </p:cNvSpPr>
          <p:nvPr>
            <p:ph idx="1"/>
          </p:nvPr>
        </p:nvSpPr>
        <p:spPr/>
        <p:txBody>
          <a:bodyPr/>
          <a:lstStyle/>
          <a:p>
            <a:r>
              <a:rPr lang="en-US" dirty="0"/>
              <a:t>We will be studying the AQA 2 year A Level course – the specification can be found at this link: </a:t>
            </a:r>
            <a:r>
              <a:rPr lang="en-US" dirty="0">
                <a:hlinkClick r:id="rId2"/>
              </a:rPr>
              <a:t>https://www.aqa.org.uk/subjects/law/as-and-a-level/law-7162/specification-at-a-glance</a:t>
            </a:r>
            <a:endParaRPr lang="en-US" dirty="0"/>
          </a:p>
          <a:p>
            <a:endParaRPr lang="en-US" dirty="0"/>
          </a:p>
          <a:p>
            <a:r>
              <a:rPr lang="en-US" dirty="0"/>
              <a:t>Course textbooks:</a:t>
            </a:r>
          </a:p>
          <a:p>
            <a:pPr lvl="1"/>
            <a:endParaRPr lang="en-US" dirty="0"/>
          </a:p>
        </p:txBody>
      </p:sp>
      <p:pic>
        <p:nvPicPr>
          <p:cNvPr id="4" name="Picture 3">
            <a:extLst>
              <a:ext uri="{FF2B5EF4-FFF2-40B4-BE49-F238E27FC236}">
                <a16:creationId xmlns:a16="http://schemas.microsoft.com/office/drawing/2014/main" id="{F0F08E11-D4E8-ED4F-8566-FB74169FC998}"/>
              </a:ext>
            </a:extLst>
          </p:cNvPr>
          <p:cNvPicPr>
            <a:picLocks noChangeAspect="1"/>
          </p:cNvPicPr>
          <p:nvPr/>
        </p:nvPicPr>
        <p:blipFill>
          <a:blip r:embed="rId3"/>
          <a:stretch>
            <a:fillRect/>
          </a:stretch>
        </p:blipFill>
        <p:spPr>
          <a:xfrm>
            <a:off x="838200" y="4001294"/>
            <a:ext cx="1960984" cy="2745378"/>
          </a:xfrm>
          <a:prstGeom prst="rect">
            <a:avLst/>
          </a:prstGeom>
        </p:spPr>
      </p:pic>
      <p:pic>
        <p:nvPicPr>
          <p:cNvPr id="5" name="Picture 4">
            <a:extLst>
              <a:ext uri="{FF2B5EF4-FFF2-40B4-BE49-F238E27FC236}">
                <a16:creationId xmlns:a16="http://schemas.microsoft.com/office/drawing/2014/main" id="{2ABA28C2-165E-BC43-9A69-5EAE5DC987AD}"/>
              </a:ext>
            </a:extLst>
          </p:cNvPr>
          <p:cNvPicPr>
            <a:picLocks noChangeAspect="1"/>
          </p:cNvPicPr>
          <p:nvPr/>
        </p:nvPicPr>
        <p:blipFill>
          <a:blip r:embed="rId4"/>
          <a:stretch>
            <a:fillRect/>
          </a:stretch>
        </p:blipFill>
        <p:spPr>
          <a:xfrm>
            <a:off x="4023956" y="4001294"/>
            <a:ext cx="2096926" cy="2724939"/>
          </a:xfrm>
          <a:prstGeom prst="rect">
            <a:avLst/>
          </a:prstGeom>
        </p:spPr>
      </p:pic>
    </p:spTree>
    <p:extLst>
      <p:ext uri="{BB962C8B-B14F-4D97-AF65-F5344CB8AC3E}">
        <p14:creationId xmlns:p14="http://schemas.microsoft.com/office/powerpoint/2010/main" val="4202843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758</Words>
  <Application>Microsoft Macintosh PowerPoint</Application>
  <PresentationFormat>Widescreen</PresentationFormat>
  <Paragraphs>73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AQA Law A Level at City of Norwich School  Mrs Ragan k.ragan@cns-school.org</vt:lpstr>
      <vt:lpstr>What will we be learning?</vt:lpstr>
      <vt:lpstr>Bridging task - need to do</vt:lpstr>
      <vt:lpstr>Need to do - Questions on juries</vt:lpstr>
      <vt:lpstr>Need to do - Advantages and disadvantages of using jurors to decide criminal trials</vt:lpstr>
      <vt:lpstr>Summer task - Nice to do </vt:lpstr>
      <vt:lpstr>Additional resources</vt:lpstr>
      <vt:lpstr>Further course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AQA Law A Level at City of Norwich School</dc:title>
  <dc:creator>Kate Ragan</dc:creator>
  <cp:lastModifiedBy>Kate Ragan</cp:lastModifiedBy>
  <cp:revision>8</cp:revision>
  <dcterms:created xsi:type="dcterms:W3CDTF">2021-06-11T08:12:39Z</dcterms:created>
  <dcterms:modified xsi:type="dcterms:W3CDTF">2021-06-11T11:54:54Z</dcterms:modified>
</cp:coreProperties>
</file>